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 bookmarkIdSeed="2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78" r:id="rId5"/>
    <p:sldId id="279" r:id="rId6"/>
    <p:sldId id="280" r:id="rId7"/>
    <p:sldId id="281" r:id="rId8"/>
    <p:sldId id="285" r:id="rId9"/>
    <p:sldId id="286" r:id="rId10"/>
    <p:sldId id="287" r:id="rId11"/>
    <p:sldId id="288" r:id="rId12"/>
    <p:sldId id="283" r:id="rId13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CC"/>
    <a:srgbClr val="FFCC99"/>
    <a:srgbClr val="CCECFF"/>
    <a:srgbClr val="002F2E"/>
    <a:srgbClr val="D6E3FF"/>
    <a:srgbClr val="CFD2D7"/>
    <a:srgbClr val="FFD653"/>
    <a:srgbClr val="92BECA"/>
    <a:srgbClr val="FBE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703" autoAdjust="0"/>
  </p:normalViewPr>
  <p:slideViewPr>
    <p:cSldViewPr snapToGrid="0">
      <p:cViewPr varScale="1">
        <p:scale>
          <a:sx n="70" d="100"/>
          <a:sy n="70" d="100"/>
        </p:scale>
        <p:origin x="5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84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17BB10FF-3487-4D75-9F0A-37F95EEF81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F0D1C75-10D4-4C01-8713-DBB7A4ABB3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BBA0F9D-2D8C-48EF-AFB4-7CEEF2070405}" type="datetime1">
              <a:rPr lang="ru-RU" smtClean="0"/>
              <a:t>20.12.2019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53B5DB0-980C-4E71-A6A3-6065A6DA12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26A35612-DEEC-4B08-970A-79860CCECA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D51804-3518-4E35-B24F-7663031B6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362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2CF20-C9C4-44B8-A864-DCB5A4D49DB0}" type="datetime1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2DF6859-042C-4B80-873A-544528B0ADA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4282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942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 12">
            <a:extLst>
              <a:ext uri="{FF2B5EF4-FFF2-40B4-BE49-F238E27FC236}">
                <a16:creationId xmlns:a16="http://schemas.microsoft.com/office/drawing/2014/main" xmlns="" id="{33EA8470-A4B0-4D85-98ED-0A822041BAB0}"/>
              </a:ext>
            </a:extLst>
          </p:cNvPr>
          <p:cNvSpPr/>
          <p:nvPr userDrawn="1"/>
        </p:nvSpPr>
        <p:spPr>
          <a:xfrm>
            <a:off x="3289874" y="4668819"/>
            <a:ext cx="8902126" cy="14271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00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EA180598-73E8-41A4-A29B-4E29C2791D7E}"/>
              </a:ext>
            </a:extLst>
          </p:cNvPr>
          <p:cNvSpPr/>
          <p:nvPr userDrawn="1"/>
        </p:nvSpPr>
        <p:spPr>
          <a:xfrm>
            <a:off x="3289874" y="761997"/>
            <a:ext cx="8902126" cy="38322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5" name="Прямоугольник 14">
            <a:extLst>
              <a:ext uri="{FF2B5EF4-FFF2-40B4-BE49-F238E27FC236}">
                <a16:creationId xmlns:a16="http://schemas.microsoft.com/office/drawing/2014/main" xmlns="" id="{A4C24467-2B73-4438-AD75-4AE0A86FA910}"/>
              </a:ext>
            </a:extLst>
          </p:cNvPr>
          <p:cNvSpPr/>
          <p:nvPr userDrawn="1"/>
        </p:nvSpPr>
        <p:spPr>
          <a:xfrm>
            <a:off x="0" y="761998"/>
            <a:ext cx="3200400" cy="5334001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22622" y="1298448"/>
            <a:ext cx="7187529" cy="2922551"/>
          </a:xfrm>
        </p:spPr>
        <p:txBody>
          <a:bodyPr rtlCol="0" anchor="b">
            <a:normAutofit/>
          </a:bodyPr>
          <a:lstStyle>
            <a:lvl1pPr algn="l">
              <a:defRPr sz="5900" spc="-1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22622" y="4876090"/>
            <a:ext cx="7187529" cy="914400"/>
          </a:xfrm>
        </p:spPr>
        <p:txBody>
          <a:bodyPr rtlCol="0" anchor="ctr" anchorCtr="0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67EFAA-F955-40EB-80DD-D3B6CCD83F28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7199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 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Прямоугольник 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tx1">
              <a:lumMod val="6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rtlCol="0" anchor="b">
            <a:normAutofit/>
          </a:bodyPr>
          <a:lstStyle>
            <a:lvl1pPr algn="l">
              <a:defRPr sz="5900" spc="-1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5AC9FE-22A4-4117-A12B-82AF918A6FB6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9624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B40D05C-B196-4463-8AF0-FECF8B476CA5}"/>
              </a:ext>
            </a:extLst>
          </p:cNvPr>
          <p:cNvSpPr/>
          <p:nvPr userDrawn="1"/>
        </p:nvSpPr>
        <p:spPr>
          <a:xfrm>
            <a:off x="3705041" y="763792"/>
            <a:ext cx="7857285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6EBED2C-F3CC-43CD-9D5D-53C48DD4A17C}"/>
              </a:ext>
            </a:extLst>
          </p:cNvPr>
          <p:cNvSpPr/>
          <p:nvPr userDrawn="1"/>
        </p:nvSpPr>
        <p:spPr>
          <a:xfrm>
            <a:off x="11815244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00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D2988879-231C-4C2A-8B72-7EC0AB5CA21B}"/>
              </a:ext>
            </a:extLst>
          </p:cNvPr>
          <p:cNvSpPr/>
          <p:nvPr userDrawn="1"/>
        </p:nvSpPr>
        <p:spPr>
          <a:xfrm>
            <a:off x="0" y="745000"/>
            <a:ext cx="3430043" cy="53309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52919" y="2043953"/>
            <a:ext cx="2947482" cy="368106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411E6150-7F55-45EE-9DC0-D1548575D1DA}" type="datetime1">
              <a:rPr lang="ru-RU" noProof="0" smtClean="0"/>
              <a:t>20.12.2019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0160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ерхний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052B1BB7-5686-45D5-B55F-9490788630D1}"/>
              </a:ext>
            </a:extLst>
          </p:cNvPr>
          <p:cNvSpPr/>
          <p:nvPr userDrawn="1"/>
        </p:nvSpPr>
        <p:spPr>
          <a:xfrm>
            <a:off x="-1" y="2526525"/>
            <a:ext cx="1170462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xmlns="" id="{43DCC77D-E83C-469F-89CD-6BA43360ABC8}"/>
              </a:ext>
            </a:extLst>
          </p:cNvPr>
          <p:cNvSpPr/>
          <p:nvPr userDrawn="1"/>
        </p:nvSpPr>
        <p:spPr>
          <a:xfrm>
            <a:off x="0" y="758952"/>
            <a:ext cx="10905976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974" y="868680"/>
            <a:ext cx="8590084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89177FE1-3E6C-4964-8ECF-7A59B762B0E4}"/>
              </a:ext>
            </a:extLst>
          </p:cNvPr>
          <p:cNvSpPr/>
          <p:nvPr userDrawn="1"/>
        </p:nvSpPr>
        <p:spPr>
          <a:xfrm>
            <a:off x="11014533" y="759506"/>
            <a:ext cx="1170462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 21">
            <a:extLst>
              <a:ext uri="{FF2B5EF4-FFF2-40B4-BE49-F238E27FC236}">
                <a16:creationId xmlns:a16="http://schemas.microsoft.com/office/drawing/2014/main" xmlns="" id="{C6428E5B-816F-4CA0-B9A7-CB6107D35533}"/>
              </a:ext>
            </a:extLst>
          </p:cNvPr>
          <p:cNvSpPr/>
          <p:nvPr userDrawn="1"/>
        </p:nvSpPr>
        <p:spPr>
          <a:xfrm>
            <a:off x="1287810" y="2526525"/>
            <a:ext cx="10905975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xmlns="" id="{F0772FB0-32ED-4DB8-9F56-587A5BEF3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3974" y="2684770"/>
            <a:ext cx="9120216" cy="3304549"/>
          </a:xfrm>
        </p:spPr>
        <p:txBody>
          <a:bodyPr rtlCol="0" anchor="ctr" anchorCtr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200" cap="none" spc="0" baseline="0">
                <a:solidFill>
                  <a:schemeClr val="bg2"/>
                </a:solidFill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2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3" name="Дата 3">
            <a:extLst>
              <a:ext uri="{FF2B5EF4-FFF2-40B4-BE49-F238E27FC236}">
                <a16:creationId xmlns:a16="http://schemas.microsoft.com/office/drawing/2014/main" xmlns="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29F7E211-7B2F-433F-B873-302F158C2DAD}" type="datetime1">
              <a:rPr lang="ru-RU" noProof="0" smtClean="0"/>
              <a:t>20.12.2019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16194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590D47E-B3B8-440E-9F42-8E8BF157EBFB}"/>
              </a:ext>
            </a:extLst>
          </p:cNvPr>
          <p:cNvSpPr/>
          <p:nvPr userDrawn="1"/>
        </p:nvSpPr>
        <p:spPr>
          <a:xfrm>
            <a:off x="8722615" y="761103"/>
            <a:ext cx="3469385" cy="533579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983566" y="2345167"/>
            <a:ext cx="2947482" cy="337635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B1F71A73-3F86-47BC-8F23-CF55E86418C3}"/>
              </a:ext>
            </a:extLst>
          </p:cNvPr>
          <p:cNvSpPr/>
          <p:nvPr userDrawn="1"/>
        </p:nvSpPr>
        <p:spPr>
          <a:xfrm>
            <a:off x="573233" y="761103"/>
            <a:ext cx="8065158" cy="5335793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1134" y="860611"/>
            <a:ext cx="7315200" cy="5120640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A5C8F7F6-07EB-42F4-B3E2-BD57A03A4EC8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5CA5BF5-DE7F-4460-817D-AE1BAC336C92}"/>
              </a:ext>
            </a:extLst>
          </p:cNvPr>
          <p:cNvSpPr/>
          <p:nvPr userDrawn="1"/>
        </p:nvSpPr>
        <p:spPr>
          <a:xfrm>
            <a:off x="1" y="753035"/>
            <a:ext cx="494852" cy="5335793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1733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слева и 4 поля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B40D05C-B196-4463-8AF0-FECF8B476CA5}"/>
              </a:ext>
            </a:extLst>
          </p:cNvPr>
          <p:cNvSpPr/>
          <p:nvPr userDrawn="1"/>
        </p:nvSpPr>
        <p:spPr>
          <a:xfrm>
            <a:off x="3705041" y="763792"/>
            <a:ext cx="7857285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6EBED2C-F3CC-43CD-9D5D-53C48DD4A17C}"/>
              </a:ext>
            </a:extLst>
          </p:cNvPr>
          <p:cNvSpPr/>
          <p:nvPr userDrawn="1"/>
        </p:nvSpPr>
        <p:spPr>
          <a:xfrm>
            <a:off x="11804486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00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D2988879-231C-4C2A-8B72-7EC0AB5CA21B}"/>
              </a:ext>
            </a:extLst>
          </p:cNvPr>
          <p:cNvSpPr/>
          <p:nvPr userDrawn="1"/>
        </p:nvSpPr>
        <p:spPr>
          <a:xfrm>
            <a:off x="0" y="745000"/>
            <a:ext cx="3430043" cy="53309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52919" y="2043953"/>
            <a:ext cx="2947482" cy="368106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9268" y="864108"/>
            <a:ext cx="3618054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A2E4D0FE-CFAB-4243-973C-CF37A2524939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12" name="Объект 2">
            <a:extLst>
              <a:ext uri="{FF2B5EF4-FFF2-40B4-BE49-F238E27FC236}">
                <a16:creationId xmlns:a16="http://schemas.microsoft.com/office/drawing/2014/main" xmlns="" id="{671F6AA6-44A2-4F03-9FFE-66D0E2F0C92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740240" y="864108"/>
            <a:ext cx="3618054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3" name="Объект 2">
            <a:extLst>
              <a:ext uri="{FF2B5EF4-FFF2-40B4-BE49-F238E27FC236}">
                <a16:creationId xmlns:a16="http://schemas.microsoft.com/office/drawing/2014/main" xmlns="" id="{81AAA51A-AC54-4EAF-98E6-2A338021A4D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869268" y="3481577"/>
            <a:ext cx="3618054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4" name="Объект 2">
            <a:extLst>
              <a:ext uri="{FF2B5EF4-FFF2-40B4-BE49-F238E27FC236}">
                <a16:creationId xmlns:a16="http://schemas.microsoft.com/office/drawing/2014/main" xmlns="" id="{7525DB2A-A40E-4DE5-8DA6-5FB847C0F0D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740240" y="3481577"/>
            <a:ext cx="3618054" cy="2449247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40386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_со_значками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25CCA687-AB7D-4035-849A-4D9F7C0401C1}"/>
              </a:ext>
            </a:extLst>
          </p:cNvPr>
          <p:cNvSpPr/>
          <p:nvPr userDrawn="1"/>
        </p:nvSpPr>
        <p:spPr>
          <a:xfrm>
            <a:off x="-1" y="2526525"/>
            <a:ext cx="3068514" cy="35633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C5B57C12-8635-490F-AC5E-880EE5EFB9F2}"/>
              </a:ext>
            </a:extLst>
          </p:cNvPr>
          <p:cNvSpPr/>
          <p:nvPr userDrawn="1"/>
        </p:nvSpPr>
        <p:spPr>
          <a:xfrm>
            <a:off x="3200401" y="2526525"/>
            <a:ext cx="8481645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9BF4D011-4812-426A-AF72-052AC843FFB5}"/>
              </a:ext>
            </a:extLst>
          </p:cNvPr>
          <p:cNvSpPr/>
          <p:nvPr userDrawn="1"/>
        </p:nvSpPr>
        <p:spPr>
          <a:xfrm>
            <a:off x="0" y="758952"/>
            <a:ext cx="3068515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5933F083-BCA0-42F4-BB66-81AD5A4DA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54" y="2637691"/>
            <a:ext cx="2431210" cy="334705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A40193E2-84B1-4994-8F97-4A2EBCE6D1A5}"/>
              </a:ext>
            </a:extLst>
          </p:cNvPr>
          <p:cNvSpPr/>
          <p:nvPr userDrawn="1"/>
        </p:nvSpPr>
        <p:spPr>
          <a:xfrm>
            <a:off x="11815866" y="2526524"/>
            <a:ext cx="376134" cy="3567951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xmlns="" id="{A3569071-305C-4C40-87F4-0EE8553B66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7275" y="2638425"/>
            <a:ext cx="8091488" cy="3346450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7" name="Дата 3">
            <a:extLst>
              <a:ext uri="{FF2B5EF4-FFF2-40B4-BE49-F238E27FC236}">
                <a16:creationId xmlns:a16="http://schemas.microsoft.com/office/drawing/2014/main" xmlns="" id="{C8501626-512F-4A26-9857-5FC55FC399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6964A270-D525-4889-BB7C-44055F0DAD99}" type="datetime1">
              <a:rPr lang="ru-RU" noProof="0" smtClean="0"/>
              <a:t>20.12.2019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0954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со значками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0" name="Прямоугольник 9">
            <a:extLst>
              <a:ext uri="{FF2B5EF4-FFF2-40B4-BE49-F238E27FC236}">
                <a16:creationId xmlns:a16="http://schemas.microsoft.com/office/drawing/2014/main" xmlns="" id="{C5B57C12-8635-490F-AC5E-880EE5EFB9F2}"/>
              </a:ext>
            </a:extLst>
          </p:cNvPr>
          <p:cNvSpPr/>
          <p:nvPr userDrawn="1"/>
        </p:nvSpPr>
        <p:spPr>
          <a:xfrm>
            <a:off x="527125" y="2524913"/>
            <a:ext cx="8481645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5CCA687-AB7D-4035-849A-4D9F7C0401C1}"/>
              </a:ext>
            </a:extLst>
          </p:cNvPr>
          <p:cNvSpPr/>
          <p:nvPr userDrawn="1"/>
        </p:nvSpPr>
        <p:spPr>
          <a:xfrm>
            <a:off x="9118064" y="2524912"/>
            <a:ext cx="3068514" cy="35633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9BF4D011-4812-426A-AF72-052AC843FFB5}"/>
              </a:ext>
            </a:extLst>
          </p:cNvPr>
          <p:cNvSpPr/>
          <p:nvPr userDrawn="1"/>
        </p:nvSpPr>
        <p:spPr>
          <a:xfrm>
            <a:off x="9118063" y="765851"/>
            <a:ext cx="3068515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Заголовок 1">
            <a:extLst>
              <a:ext uri="{FF2B5EF4-FFF2-40B4-BE49-F238E27FC236}">
                <a16:creationId xmlns:a16="http://schemas.microsoft.com/office/drawing/2014/main" xmlns="" id="{5933F083-BCA0-42F4-BB66-81AD5A4DA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958" y="2641544"/>
            <a:ext cx="2431210" cy="334705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A40193E2-84B1-4994-8F97-4A2EBCE6D1A5}"/>
              </a:ext>
            </a:extLst>
          </p:cNvPr>
          <p:cNvSpPr/>
          <p:nvPr userDrawn="1"/>
        </p:nvSpPr>
        <p:spPr>
          <a:xfrm>
            <a:off x="15348" y="2531097"/>
            <a:ext cx="376134" cy="356795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3569071-305C-4C40-87F4-0EE8553B66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203" y="2633375"/>
            <a:ext cx="8091488" cy="3346450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7" name="Дата 3">
            <a:extLst>
              <a:ext uri="{FF2B5EF4-FFF2-40B4-BE49-F238E27FC236}">
                <a16:creationId xmlns:a16="http://schemas.microsoft.com/office/drawing/2014/main" xmlns="" id="{C8501626-512F-4A26-9857-5FC55FC399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304F0964-8902-4113-BDC0-3C561C9B6661}" type="datetime1">
              <a:rPr lang="ru-RU" noProof="0" smtClean="0"/>
              <a:t>20.12.2019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60225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Бок_о_б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4FEA5CF-263B-4BE3-8A0F-4F64C91A3E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DB9B4BDF-0731-43A1-9FA4-B813CCABFFBD}"/>
              </a:ext>
            </a:extLst>
          </p:cNvPr>
          <p:cNvSpPr/>
          <p:nvPr userDrawn="1"/>
        </p:nvSpPr>
        <p:spPr>
          <a:xfrm>
            <a:off x="0" y="2661238"/>
            <a:ext cx="4044464" cy="313131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 9">
            <a:extLst>
              <a:ext uri="{FF2B5EF4-FFF2-40B4-BE49-F238E27FC236}">
                <a16:creationId xmlns:a16="http://schemas.microsoft.com/office/drawing/2014/main" xmlns="" id="{84E936B2-F67D-47E2-B4EF-BFB09DFAE723}"/>
              </a:ext>
            </a:extLst>
          </p:cNvPr>
          <p:cNvSpPr/>
          <p:nvPr userDrawn="1"/>
        </p:nvSpPr>
        <p:spPr>
          <a:xfrm>
            <a:off x="7746025" y="1065452"/>
            <a:ext cx="4445977" cy="472709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49D99AE2-0582-4909-A290-DE0718ED189B}"/>
              </a:ext>
            </a:extLst>
          </p:cNvPr>
          <p:cNvSpPr/>
          <p:nvPr userDrawn="1"/>
        </p:nvSpPr>
        <p:spPr>
          <a:xfrm>
            <a:off x="2" y="1065451"/>
            <a:ext cx="4044465" cy="1478849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Заголовок 1">
            <a:extLst>
              <a:ext uri="{FF2B5EF4-FFF2-40B4-BE49-F238E27FC236}">
                <a16:creationId xmlns:a16="http://schemas.microsoft.com/office/drawing/2014/main" xmlns="" id="{A0F68EA6-727E-4DCD-8AC2-A483CE5A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76" y="2795380"/>
            <a:ext cx="3369512" cy="288023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sz="3000" noProof="0" smtClean="0"/>
              <a:t>Образец заголовка</a:t>
            </a:r>
            <a:endParaRPr lang="ru-RU" sz="3000" noProof="0"/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FC504EF3-1237-4467-9FD5-E0E43C1BA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9197" y="1206481"/>
            <a:ext cx="4079631" cy="4469129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4" name="Дата 3">
            <a:extLst>
              <a:ext uri="{FF2B5EF4-FFF2-40B4-BE49-F238E27FC236}">
                <a16:creationId xmlns:a16="http://schemas.microsoft.com/office/drawing/2014/main" xmlns="" id="{668056DE-DA3F-41EF-A93F-C50A4A789D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6424D5D4-2F6A-450F-9F7E-C009FB77CDC4}" type="datetime1">
              <a:rPr lang="ru-RU" noProof="0" smtClean="0"/>
              <a:t>20.12.2019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18146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052B1BB7-5686-45D5-B55F-9490788630D1}"/>
              </a:ext>
            </a:extLst>
          </p:cNvPr>
          <p:cNvSpPr/>
          <p:nvPr userDrawn="1"/>
        </p:nvSpPr>
        <p:spPr>
          <a:xfrm>
            <a:off x="-1" y="2526525"/>
            <a:ext cx="1630838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xmlns="" id="{43DCC77D-E83C-469F-89CD-6BA43360ABC8}"/>
              </a:ext>
            </a:extLst>
          </p:cNvPr>
          <p:cNvSpPr/>
          <p:nvPr userDrawn="1"/>
        </p:nvSpPr>
        <p:spPr>
          <a:xfrm>
            <a:off x="0" y="758952"/>
            <a:ext cx="10905976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974" y="868680"/>
            <a:ext cx="8590084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89177FE1-3E6C-4964-8ECF-7A59B762B0E4}"/>
              </a:ext>
            </a:extLst>
          </p:cNvPr>
          <p:cNvSpPr/>
          <p:nvPr userDrawn="1"/>
        </p:nvSpPr>
        <p:spPr>
          <a:xfrm>
            <a:off x="11014533" y="759506"/>
            <a:ext cx="1170462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 21">
            <a:extLst>
              <a:ext uri="{FF2B5EF4-FFF2-40B4-BE49-F238E27FC236}">
                <a16:creationId xmlns:a16="http://schemas.microsoft.com/office/drawing/2014/main" xmlns="" id="{C6428E5B-816F-4CA0-B9A7-CB6107D35533}"/>
              </a:ext>
            </a:extLst>
          </p:cNvPr>
          <p:cNvSpPr/>
          <p:nvPr userDrawn="1"/>
        </p:nvSpPr>
        <p:spPr>
          <a:xfrm>
            <a:off x="1630837" y="2526525"/>
            <a:ext cx="10574682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Дата 3">
            <a:extLst>
              <a:ext uri="{FF2B5EF4-FFF2-40B4-BE49-F238E27FC236}">
                <a16:creationId xmlns:a16="http://schemas.microsoft.com/office/drawing/2014/main" xmlns="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D5865DC1-0C04-46AF-9E47-65C4D7F465EC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BD1906FD-7264-467E-8A95-6A1598BBA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3974" y="2684769"/>
            <a:ext cx="4213601" cy="521833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9" name="Текст 4">
            <a:extLst>
              <a:ext uri="{FF2B5EF4-FFF2-40B4-BE49-F238E27FC236}">
                <a16:creationId xmlns:a16="http://schemas.microsoft.com/office/drawing/2014/main" xmlns="" id="{1D9479BE-4889-4C54-8C9E-50648BC02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684769"/>
            <a:ext cx="4731990" cy="521833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Объект 5">
            <a:extLst>
              <a:ext uri="{FF2B5EF4-FFF2-40B4-BE49-F238E27FC236}">
                <a16:creationId xmlns:a16="http://schemas.microsoft.com/office/drawing/2014/main" xmlns="" id="{8CBEFBB2-2C32-4339-A0D7-FE21D7329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225243"/>
            <a:ext cx="4731991" cy="2764075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1" name="Объект 3">
            <a:extLst>
              <a:ext uri="{FF2B5EF4-FFF2-40B4-BE49-F238E27FC236}">
                <a16:creationId xmlns:a16="http://schemas.microsoft.com/office/drawing/2014/main" xmlns="" id="{9D350AFD-FA04-40B5-BB0C-750B91312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83974" y="3225243"/>
            <a:ext cx="4213601" cy="2764075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26811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052B1BB7-5686-45D5-B55F-9490788630D1}"/>
              </a:ext>
            </a:extLst>
          </p:cNvPr>
          <p:cNvSpPr/>
          <p:nvPr userDrawn="1"/>
        </p:nvSpPr>
        <p:spPr>
          <a:xfrm>
            <a:off x="-1" y="2526525"/>
            <a:ext cx="1630838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xmlns="" id="{43DCC77D-E83C-469F-89CD-6BA43360ABC8}"/>
              </a:ext>
            </a:extLst>
          </p:cNvPr>
          <p:cNvSpPr/>
          <p:nvPr userDrawn="1"/>
        </p:nvSpPr>
        <p:spPr>
          <a:xfrm>
            <a:off x="0" y="758952"/>
            <a:ext cx="10905976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974" y="868680"/>
            <a:ext cx="8590084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89177FE1-3E6C-4964-8ECF-7A59B762B0E4}"/>
              </a:ext>
            </a:extLst>
          </p:cNvPr>
          <p:cNvSpPr/>
          <p:nvPr userDrawn="1"/>
        </p:nvSpPr>
        <p:spPr>
          <a:xfrm>
            <a:off x="11014533" y="759506"/>
            <a:ext cx="1170462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 21">
            <a:extLst>
              <a:ext uri="{FF2B5EF4-FFF2-40B4-BE49-F238E27FC236}">
                <a16:creationId xmlns:a16="http://schemas.microsoft.com/office/drawing/2014/main" xmlns="" id="{C6428E5B-816F-4CA0-B9A7-CB6107D35533}"/>
              </a:ext>
            </a:extLst>
          </p:cNvPr>
          <p:cNvSpPr/>
          <p:nvPr userDrawn="1"/>
        </p:nvSpPr>
        <p:spPr>
          <a:xfrm>
            <a:off x="1630837" y="2526525"/>
            <a:ext cx="10574682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Дата 3">
            <a:extLst>
              <a:ext uri="{FF2B5EF4-FFF2-40B4-BE49-F238E27FC236}">
                <a16:creationId xmlns:a16="http://schemas.microsoft.com/office/drawing/2014/main" xmlns="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7D656897-F107-4EEC-B280-C14935F8D857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16" name="Объект 2">
            <a:extLst>
              <a:ext uri="{FF2B5EF4-FFF2-40B4-BE49-F238E27FC236}">
                <a16:creationId xmlns:a16="http://schemas.microsoft.com/office/drawing/2014/main" xmlns="" id="{378439C3-2539-4484-8848-B8140826D7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83974" y="2684769"/>
            <a:ext cx="4235826" cy="330454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1" name="Объект 3">
            <a:extLst>
              <a:ext uri="{FF2B5EF4-FFF2-40B4-BE49-F238E27FC236}">
                <a16:creationId xmlns:a16="http://schemas.microsoft.com/office/drawing/2014/main" xmlns="" id="{AC8FBFBF-CD25-4076-8A61-06DD30C04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684768"/>
            <a:ext cx="4731991" cy="330454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72323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B40D05C-B196-4463-8AF0-FECF8B476CA5}"/>
              </a:ext>
            </a:extLst>
          </p:cNvPr>
          <p:cNvSpPr/>
          <p:nvPr userDrawn="1"/>
        </p:nvSpPr>
        <p:spPr>
          <a:xfrm>
            <a:off x="3705041" y="763792"/>
            <a:ext cx="7857285" cy="5335255"/>
          </a:xfrm>
          <a:prstGeom prst="rect">
            <a:avLst/>
          </a:prstGeom>
          <a:solidFill>
            <a:schemeClr val="tx1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6EBED2C-F3CC-43CD-9D5D-53C48DD4A17C}"/>
              </a:ext>
            </a:extLst>
          </p:cNvPr>
          <p:cNvSpPr/>
          <p:nvPr userDrawn="1"/>
        </p:nvSpPr>
        <p:spPr>
          <a:xfrm>
            <a:off x="11804486" y="745000"/>
            <a:ext cx="384668" cy="534490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00" noProof="0"/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xmlns="" id="{D2988879-231C-4C2A-8B72-7EC0AB5CA21B}"/>
              </a:ext>
            </a:extLst>
          </p:cNvPr>
          <p:cNvSpPr/>
          <p:nvPr userDrawn="1"/>
        </p:nvSpPr>
        <p:spPr>
          <a:xfrm>
            <a:off x="0" y="745000"/>
            <a:ext cx="3430043" cy="53309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52919" y="864110"/>
            <a:ext cx="2947482" cy="182253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3A6C3BCD-F202-467A-ABBA-F38FC29898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A277B4AC-C8FF-49B2-806C-40A251B13E40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16" name="Текст 3">
            <a:extLst>
              <a:ext uri="{FF2B5EF4-FFF2-40B4-BE49-F238E27FC236}">
                <a16:creationId xmlns:a16="http://schemas.microsoft.com/office/drawing/2014/main" xmlns="" id="{E54FB1F0-6244-4B59-A42E-7B0515D37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2920" y="2686640"/>
            <a:ext cx="2947481" cy="324418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52A72E56-7D9E-4CDE-9E60-7770E79CF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69268" y="864111"/>
            <a:ext cx="7486120" cy="5066714"/>
          </a:xfrm>
        </p:spPr>
        <p:txBody>
          <a:bodyPr rtlCol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940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052B1BB7-5686-45D5-B55F-9490788630D1}"/>
              </a:ext>
            </a:extLst>
          </p:cNvPr>
          <p:cNvSpPr/>
          <p:nvPr userDrawn="1"/>
        </p:nvSpPr>
        <p:spPr>
          <a:xfrm>
            <a:off x="-1" y="2526525"/>
            <a:ext cx="1630838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xmlns="" id="{43DCC77D-E83C-469F-89CD-6BA43360ABC8}"/>
              </a:ext>
            </a:extLst>
          </p:cNvPr>
          <p:cNvSpPr/>
          <p:nvPr userDrawn="1"/>
        </p:nvSpPr>
        <p:spPr>
          <a:xfrm>
            <a:off x="0" y="758952"/>
            <a:ext cx="10905976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974" y="868680"/>
            <a:ext cx="8590084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89177FE1-3E6C-4964-8ECF-7A59B762B0E4}"/>
              </a:ext>
            </a:extLst>
          </p:cNvPr>
          <p:cNvSpPr/>
          <p:nvPr userDrawn="1"/>
        </p:nvSpPr>
        <p:spPr>
          <a:xfrm>
            <a:off x="11014533" y="759506"/>
            <a:ext cx="1170462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 21">
            <a:extLst>
              <a:ext uri="{FF2B5EF4-FFF2-40B4-BE49-F238E27FC236}">
                <a16:creationId xmlns:a16="http://schemas.microsoft.com/office/drawing/2014/main" xmlns="" id="{C6428E5B-816F-4CA0-B9A7-CB6107D35533}"/>
              </a:ext>
            </a:extLst>
          </p:cNvPr>
          <p:cNvSpPr/>
          <p:nvPr userDrawn="1"/>
        </p:nvSpPr>
        <p:spPr>
          <a:xfrm>
            <a:off x="1630837" y="2526525"/>
            <a:ext cx="10574682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Дата 3">
            <a:extLst>
              <a:ext uri="{FF2B5EF4-FFF2-40B4-BE49-F238E27FC236}">
                <a16:creationId xmlns:a16="http://schemas.microsoft.com/office/drawing/2014/main" xmlns="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112D0F47-1131-4B73-ADDF-9BB0D62411C6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15" name="Текст 3">
            <a:extLst>
              <a:ext uri="{FF2B5EF4-FFF2-40B4-BE49-F238E27FC236}">
                <a16:creationId xmlns:a16="http://schemas.microsoft.com/office/drawing/2014/main" xmlns="" id="{465B3165-6F10-4D0F-9BC8-B4C451444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2466" y="2684770"/>
            <a:ext cx="1259814" cy="330454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C0EC084C-1181-4416-B55B-179995FCE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3974" y="2684770"/>
            <a:ext cx="9120217" cy="3304548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16095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 8">
            <a:extLst>
              <a:ext uri="{FF2B5EF4-FFF2-40B4-BE49-F238E27FC236}">
                <a16:creationId xmlns:a16="http://schemas.microsoft.com/office/drawing/2014/main" xmlns="" id="{052B1BB7-5686-45D5-B55F-9490788630D1}"/>
              </a:ext>
            </a:extLst>
          </p:cNvPr>
          <p:cNvSpPr/>
          <p:nvPr userDrawn="1"/>
        </p:nvSpPr>
        <p:spPr>
          <a:xfrm>
            <a:off x="-1" y="2526525"/>
            <a:ext cx="1170462" cy="3563377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xmlns="" id="{43DCC77D-E83C-469F-89CD-6BA43360ABC8}"/>
              </a:ext>
            </a:extLst>
          </p:cNvPr>
          <p:cNvSpPr/>
          <p:nvPr userDrawn="1"/>
        </p:nvSpPr>
        <p:spPr>
          <a:xfrm>
            <a:off x="0" y="758952"/>
            <a:ext cx="10905976" cy="16593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26324FCD-DB02-475A-A176-06E8E5A5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974" y="868680"/>
            <a:ext cx="8590084" cy="1434906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Прямоугольник 13">
            <a:extLst>
              <a:ext uri="{FF2B5EF4-FFF2-40B4-BE49-F238E27FC236}">
                <a16:creationId xmlns:a16="http://schemas.microsoft.com/office/drawing/2014/main" xmlns="" id="{89177FE1-3E6C-4964-8ECF-7A59B762B0E4}"/>
              </a:ext>
            </a:extLst>
          </p:cNvPr>
          <p:cNvSpPr/>
          <p:nvPr userDrawn="1"/>
        </p:nvSpPr>
        <p:spPr>
          <a:xfrm>
            <a:off x="11014533" y="759506"/>
            <a:ext cx="1170462" cy="1659371"/>
          </a:xfrm>
          <a:prstGeom prst="rect">
            <a:avLst/>
          </a:prstGeom>
          <a:solidFill>
            <a:schemeClr val="accent5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 21">
            <a:extLst>
              <a:ext uri="{FF2B5EF4-FFF2-40B4-BE49-F238E27FC236}">
                <a16:creationId xmlns:a16="http://schemas.microsoft.com/office/drawing/2014/main" xmlns="" id="{C6428E5B-816F-4CA0-B9A7-CB6107D35533}"/>
              </a:ext>
            </a:extLst>
          </p:cNvPr>
          <p:cNvSpPr/>
          <p:nvPr userDrawn="1"/>
        </p:nvSpPr>
        <p:spPr>
          <a:xfrm>
            <a:off x="1287810" y="2526525"/>
            <a:ext cx="10905975" cy="3563377"/>
          </a:xfrm>
          <a:prstGeom prst="rect">
            <a:avLst/>
          </a:prstGeom>
          <a:solidFill>
            <a:schemeClr val="tx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Дата 3">
            <a:extLst>
              <a:ext uri="{FF2B5EF4-FFF2-40B4-BE49-F238E27FC236}">
                <a16:creationId xmlns:a16="http://schemas.microsoft.com/office/drawing/2014/main" xmlns="" id="{4BB7DCFF-990A-4D13-AADC-AD1B3BAB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096CDD6F-1976-4058-889F-DD54D8B44503}" type="datetime1">
              <a:rPr lang="ru-RU" noProof="0" smtClean="0"/>
              <a:t>20.12.2019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6007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F5601C1-348E-4149-A60A-012B14EBE97F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xmlns="" id="{5AA5E670-4D55-43E7-A5BE-FE9C80961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465" y="6356350"/>
            <a:ext cx="2743200" cy="365125"/>
          </a:xfrm>
        </p:spPr>
        <p:txBody>
          <a:bodyPr rtlCol="0"/>
          <a:lstStyle/>
          <a:p>
            <a:pPr rtl="0"/>
            <a:fld id="{3A1FE746-B31F-4588-A582-4711CC6145E6}" type="datetime1">
              <a:rPr lang="ru-RU" noProof="0" smtClean="0"/>
              <a:t>20.12.2019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21634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blipFill dpi="0" rotWithShape="1">
          <a:blip r:embed="rId17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pPr rtl="0"/>
            <a:fld id="{D4AC7862-6AC3-4BDE-B5DE-3470BA02503C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  <a:p>
            <a:pPr rtl="0"/>
            <a:r>
              <a:rPr lang="ru-RU" noProof="0"/>
              <a:t> Добавить нижний колонтитул 	</a:t>
            </a:r>
          </a:p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pPr rtl="0"/>
            <a:fld id="{2F5601C1-348E-4149-A60A-012B14EBE97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2410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72" r:id="rId4"/>
    <p:sldLayoutId id="2147483676" r:id="rId5"/>
    <p:sldLayoutId id="2147483677" r:id="rId6"/>
    <p:sldLayoutId id="2147483673" r:id="rId7"/>
    <p:sldLayoutId id="2147483678" r:id="rId8"/>
    <p:sldLayoutId id="2147483674" r:id="rId9"/>
    <p:sldLayoutId id="2147483682" r:id="rId10"/>
    <p:sldLayoutId id="2147483684" r:id="rId11"/>
    <p:sldLayoutId id="2147483680" r:id="rId12"/>
    <p:sldLayoutId id="2147483683" r:id="rId13"/>
    <p:sldLayoutId id="2147483679" r:id="rId14"/>
    <p:sldLayoutId id="2147483667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21E24A-B45F-4E84-817F-A0D105887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670" y="4106909"/>
            <a:ext cx="8372819" cy="2258458"/>
          </a:xfrm>
        </p:spPr>
        <p:txBody>
          <a:bodyPr rtlCol="0">
            <a:noAutofit/>
          </a:bodyPr>
          <a:lstStyle/>
          <a:p>
            <a:pPr algn="ctr"/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Ставрополькрайводоканал активно переходит на профессиональные стандарты</a:t>
            </a:r>
            <a:endParaRPr lang="ru-RU" sz="4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802" y="6134535"/>
            <a:ext cx="982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/>
                </a:solidFill>
              </a:rPr>
              <a:t>2019</a:t>
            </a:r>
            <a:endParaRPr lang="ru-RU" sz="2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99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0725" t="14931" r="23893" b="5131"/>
          <a:stretch/>
        </p:blipFill>
        <p:spPr>
          <a:xfrm>
            <a:off x="3682847" y="151519"/>
            <a:ext cx="7902001" cy="6415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241300" y="381536"/>
            <a:ext cx="4178299" cy="2031325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15.02.2019г.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Генеральным директором»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 приказ № 63-ОД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внедрении профессиональных стандартов в аппарате управления и филиалах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ГУП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 «Ставрополькрайводоканал»</a:t>
            </a:r>
          </a:p>
        </p:txBody>
      </p:sp>
    </p:spTree>
    <p:extLst>
      <p:ext uri="{BB962C8B-B14F-4D97-AF65-F5344CB8AC3E}">
        <p14:creationId xmlns:p14="http://schemas.microsoft.com/office/powerpoint/2010/main" val="402472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idx="4294967295"/>
          </p:nvPr>
        </p:nvSpPr>
        <p:spPr>
          <a:xfrm>
            <a:off x="1333500" y="2540000"/>
            <a:ext cx="10566400" cy="4064000"/>
          </a:xfrm>
          <a:solidFill>
            <a:schemeClr val="bg1">
              <a:lumMod val="95000"/>
              <a:alpha val="80000"/>
            </a:schemeClr>
          </a:solidFill>
          <a:effectLst>
            <a:reflection blurRad="6350" stA="50000" endA="300" endPos="38500" dist="50800" dir="5400000" sy="-100000" algn="bl" rotWithShape="0"/>
          </a:effectLst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реестра утвержденных профессиональных 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стандартов Минтруда РФ. Идентификация принадлежности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стандартов к деятельности в сфере 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ЖКХ;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реестра профессиональных стандартов, подлежащих применению в ГУП СК «Ставрополькрайводоканал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romanUcPeriod"/>
            </a:pP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Функциональный анализ должностных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(квалификационных) 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 работников на соответствие требованиям профессиональных стандартов;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руководителями структурных подразделений 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по применению профессиональных 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стандартов</a:t>
            </a:r>
            <a:endParaRPr lang="ru-RU" sz="2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9900" y="424180"/>
            <a:ext cx="7467600" cy="197612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ПЛАН-ГРАФИК </a:t>
            </a:r>
          </a:p>
          <a:p>
            <a:pPr algn="ctr"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мероприятий по внедрению профессиональных стандартов </a:t>
            </a:r>
          </a:p>
          <a:p>
            <a:pPr algn="ctr"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 аппарате управления ГУП СК «</a:t>
            </a:r>
            <a:r>
              <a:rPr lang="ru-RU" sz="2400" b="1" dirty="0" smtClean="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Ставрополькрайводоканал»</a:t>
            </a:r>
            <a:endParaRPr lang="ru-RU" sz="2400" b="1" dirty="0"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64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17474" y="377826"/>
            <a:ext cx="7642226" cy="210343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18 декабря 2019 года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ГУП СК «Ставрополькрайводоканал»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применено 49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941387" y="2684463"/>
            <a:ext cx="2997200" cy="141763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-28-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специальностям рабочих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6210300" y="4398963"/>
            <a:ext cx="3296443" cy="1544637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-21-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профессиям специалистов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44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0" y="101600"/>
            <a:ext cx="11950700" cy="6540500"/>
          </a:xfrm>
          <a:prstGeom prst="rect">
            <a:avLst/>
          </a:prstGeom>
          <a:blipFill>
            <a:blip r:embed="rId2">
              <a:alphaModFix amt="62000"/>
            </a:blip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numCol="2" rtlCol="0">
            <a:spAutoFit/>
          </a:bodyPr>
          <a:lstStyle/>
          <a:p>
            <a:pPr lvl="0" algn="ctr"/>
            <a:endParaRPr lang="ru-RU" sz="1890" b="1" dirty="0" smtClean="0">
              <a:solidFill>
                <a:schemeClr val="accent3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890" b="1" dirty="0" smtClean="0">
                <a:solidFill>
                  <a:schemeClr val="accent3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</a:t>
            </a: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«Каменщик»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«Кровельщик»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«Кузнец ручной ковки»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«Маляр строительный»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«Машинист бульдозера»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«Машинист крана общего назначения»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«Машинист насосных установок»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«Машинист экскаватора»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«Оператор водозаборных сооружений»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«Оператор на отстойниках и аэротенках систем водоотведения»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«Оператор на решетках, песколовках и жироловках»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«Оператор по доочистке и обеззараживанию очищенных стоков»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«Оператор по обработке сырого и илового осадка»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«Плотник промышленный»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«Работник по ремонту оборудования, </a:t>
            </a:r>
            <a:r>
              <a:rPr lang="ru-RU" sz="189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трубопроводов </a:t>
            </a: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арматуры тепловых сетей»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«Работник по техническому обслуживанию насосных или компрессорных установок»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«Сварщик»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«Слесарь по ремонту оборудования котельных»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«Слесарь-ремонтник промышленного оборудования»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«Станочник широкого профиля»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«Токарь»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«Штукатур»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подъемника-вышки, крана-манипулятора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по химической водоподготовке котлов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по эксплуатации оборудования, работающего под избыточным давлением, котлов и трубопроводов пара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Слесарь аварийно-восстановительных работ на сетях водоснабжения и водоотведения»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9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Слесарь домовых санитарно-технических систем и </a:t>
            </a:r>
            <a:r>
              <a:rPr lang="ru-RU" sz="189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     </a:t>
            </a:r>
            <a:endParaRPr lang="ru-RU" sz="189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6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62000"/>
            </a:blip>
            <a:srcRect/>
            <a:stretch>
              <a:fillRect/>
            </a:stretch>
          </a:blipFill>
          <a:effectLst>
            <a:softEdge rad="31750"/>
          </a:effectLst>
          <a:scene3d>
            <a:camera prst="orthographicFront">
              <a:rot lat="300000" lon="0" rev="0"/>
            </a:camera>
            <a:lightRig rig="threePt" dir="t"/>
          </a:scene3d>
        </p:spPr>
        <p:txBody>
          <a:bodyPr wrap="square" numCol="2" rtlCol="0">
            <a:spAutoFit/>
          </a:bodyPr>
          <a:lstStyle/>
          <a:p>
            <a:pPr algn="ctr"/>
            <a:r>
              <a:rPr lang="ru-RU" sz="1860" b="1" dirty="0" smtClean="0">
                <a:solidFill>
                  <a:srgbClr val="002F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</a:t>
            </a:r>
          </a:p>
          <a:p>
            <a:pPr algn="ctr"/>
            <a:r>
              <a:rPr lang="ru-RU" sz="1860" b="1" dirty="0" smtClean="0">
                <a:solidFill>
                  <a:srgbClr val="002F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РУКОВОДИТЕЛЕЙ</a:t>
            </a:r>
            <a:endParaRPr lang="ru-RU" sz="1860" dirty="0">
              <a:solidFill>
                <a:srgbClr val="002F2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86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«Внутренний аудитор»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«Организатор строительного производства»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«Специалист административно-хозяйственной деятельности»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в области обеспечения строительного производства материалами и конструкциями»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в области охраны труда»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в области проектирования систем водоснабжения и водоотведения»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в области ценообразования и тарифного регулирования в жилищно-коммунальном хозяйстве»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в сфере закупок»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«Специалист планово-экономического сопровождения деятельности организации водоснабжения и водоотведения»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по абонентному обслуживанию потребителей»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по мехатронным системам автомобиля»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по организационному и документационному обеспечению управления организацией»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по управлению документацией организации»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по управлению персоналом»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по химическому анализу воды в системах водоснабжения, водоотведения, теплоснабжения»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по эксплуатации котлов на газообразном, жидком топливе и электронагреве»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по эксплуатации насосных станций водопровода»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по эксплуатации очистных сооружений водоотведения»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по эксплуатации станций водоподготовки»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186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Системный администратор информационно - коммуникационных систем»</a:t>
            </a:r>
          </a:p>
          <a:p>
            <a:pPr marL="342900" lvl="0" indent="-342900">
              <a:buFont typeface="+mj-lt"/>
              <a:buAutoNum type="arabicPeriod"/>
            </a:pPr>
            <a:endParaRPr lang="ru-RU" sz="186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51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9300" y="1361756"/>
            <a:ext cx="4826000" cy="5262979"/>
          </a:xfrm>
          <a:prstGeom prst="rect">
            <a:avLst/>
          </a:prstGeom>
          <a:solidFill>
            <a:schemeClr val="tx1">
              <a:alpha val="76863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numCol="1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филиала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</a:t>
            </a: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ПТП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инженер ПТП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Гидрогеолог</a:t>
            </a:r>
            <a:endParaRPr lang="ru-RU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Диспетчер автомобильного транспорта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 (специалист) по расчетам с абонентами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 (специалист) по расчетам с </a:t>
            </a:r>
            <a:r>
              <a:rPr lang="ru-RU" sz="1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 </a:t>
            </a: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гражданской обороне и </a:t>
            </a:r>
            <a:r>
              <a:rPr lang="ru-RU" sz="1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ЧС</a:t>
            </a:r>
            <a:endParaRPr lang="ru-RU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 станции водоподготовки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Инженер-микробиолог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буровой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РЭУ водоснабжения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 транспортных средств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РЭУ водоснабжения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станции водоподготовки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</a:t>
            </a:r>
            <a:r>
              <a:rPr lang="ru-RU" sz="1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 и </a:t>
            </a: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ЧС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работе с имуществом 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связям с общественностью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собственной безопасности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экономической безопасности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</a:t>
            </a:r>
            <a:r>
              <a:rPr lang="ru-RU" sz="1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</a:t>
            </a:r>
            <a:endParaRPr lang="ru-RU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97600" y="1438699"/>
            <a:ext cx="4927600" cy="5109091"/>
          </a:xfrm>
          <a:prstGeom prst="rect">
            <a:avLst/>
          </a:prstGeom>
          <a:solidFill>
            <a:srgbClr val="D6E3FF">
              <a:alpha val="78039"/>
            </a:srgb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Аккумуляторщик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Аппаратчик электролиза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Водитель автомобиля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Контролер водопроводного хозяйства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Лаборант-микробиолог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автогидроподъемника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буровой установки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Медник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Медсестра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Обходчик водопроводно-канализационных сетей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Обходчик гидросооружений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на фильтрах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очистных сооружений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Подсобный рабочий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 станции водоподготовки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Тракторист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Уборщик производственных помещений</a:t>
            </a:r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54000" y="27394"/>
            <a:ext cx="11633200" cy="115416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ru-RU" sz="23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300" b="1" dirty="0" smtClean="0">
                <a:solidFill>
                  <a:schemeClr val="accent3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состоянию на декабрь 2019 </a:t>
            </a:r>
            <a:r>
              <a:rPr lang="ru-RU" sz="23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не утверждены профессиональные стандарты по </a:t>
            </a:r>
            <a:r>
              <a:rPr lang="ru-RU" sz="2300" b="1" dirty="0" smtClean="0">
                <a:solidFill>
                  <a:schemeClr val="accent3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профессиям</a:t>
            </a:r>
            <a:r>
              <a:rPr lang="ru-RU" sz="23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dirty="0" smtClean="0">
                <a:solidFill>
                  <a:schemeClr val="accent3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имеющимся </a:t>
            </a:r>
            <a:r>
              <a:rPr lang="ru-RU" sz="23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штатном расписании ГУП СК «Ставрополькрайводоканал</a:t>
            </a:r>
            <a:r>
              <a:rPr lang="ru-RU" sz="2300" b="1" dirty="0" smtClean="0">
                <a:solidFill>
                  <a:schemeClr val="accent3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300" dirty="0">
              <a:solidFill>
                <a:schemeClr val="accent3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20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0100" y="241435"/>
            <a:ext cx="10363200" cy="6678751"/>
          </a:xfrm>
          <a:prstGeom prst="rect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</p:spPr>
        <p:txBody>
          <a:bodyPr wrap="square" numCol="2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идентифицированы профессиональные стандарты для следующих структурных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подразделений</a:t>
            </a:r>
          </a:p>
          <a:p>
            <a:pPr marL="457200" indent="-45720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ru-RU" sz="20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руководство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Группы по КИП и А, АСУ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Ремонтно-строительные группы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Ремонтно-механические участки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Группы по приему платежей от населения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Абонентские отделы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Группы технологического контроля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Диспетчерские службы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Отделы финансового управления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 по работе с имуществом (АУП)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 экономической безопасности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 собственной безопасности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Юридические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отделы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20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20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20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ПТО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Группа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реализации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инвестпрограмм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Проектная группа отдела капитального строительства и ремонта (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АУП)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потерь воды (АУП) 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главного энергетика (АУП)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главного технолога (АУП)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Финансовая группа (АУП)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Договорной отдел (АУП)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Служба казначейства (АУП) 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по работе с обращениями граждан и взаимодействию с госорганами (АУП)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 по связям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общественностью (АУП)</a:t>
            </a:r>
            <a:endParaRPr lang="ru-RU" dirty="0">
              <a:solidFill>
                <a:schemeClr val="accent4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63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3882" y="96369"/>
            <a:ext cx="774332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</a:t>
            </a:r>
          </a:p>
          <a:p>
            <a:pPr lvl="0"/>
            <a:r>
              <a:rPr lang="ru-RU" sz="32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приведение уровня квалификации работников, переведенных на профессиональные стандарты, в соответствие с требованиями</a:t>
            </a:r>
            <a:endParaRPr lang="ru-RU" sz="32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</a:t>
            </a:r>
            <a:r>
              <a:rPr lang="ru-RU" sz="3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3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</a:t>
            </a:r>
            <a:endParaRPr lang="ru-RU" sz="320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3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 рабочие </a:t>
            </a:r>
            <a:r>
              <a:rPr lang="ru-RU" sz="32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20 специальностей</a:t>
            </a:r>
            <a:endParaRPr lang="ru-RU" sz="32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</a:t>
            </a:r>
            <a:r>
              <a:rPr lang="ru-RU" sz="3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21 </a:t>
            </a:r>
            <a:r>
              <a:rPr lang="ru-RU" sz="32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</a:t>
            </a:r>
            <a:endParaRPr lang="ru-RU" sz="32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99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ка">
  <a:themeElements>
    <a:clrScheme name="Custom 18">
      <a:dk1>
        <a:srgbClr val="FFFFFF"/>
      </a:dk1>
      <a:lt1>
        <a:sysClr val="window" lastClr="FFFFFF"/>
      </a:lt1>
      <a:dk2>
        <a:srgbClr val="454545"/>
      </a:dk2>
      <a:lt2>
        <a:srgbClr val="595959"/>
      </a:lt2>
      <a:accent1>
        <a:srgbClr val="586EA6"/>
      </a:accent1>
      <a:accent2>
        <a:srgbClr val="B71E42"/>
      </a:accent2>
      <a:accent3>
        <a:srgbClr val="002060"/>
      </a:accent3>
      <a:accent4>
        <a:srgbClr val="586EA6"/>
      </a:accent4>
      <a:accent5>
        <a:srgbClr val="586EA6"/>
      </a:accent5>
      <a:accent6>
        <a:srgbClr val="6892A0"/>
      </a:accent6>
      <a:hlink>
        <a:srgbClr val="B71E42"/>
      </a:hlink>
      <a:folHlink>
        <a:srgbClr val="586EA6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104603_TF00915908" id="{FE2497C7-54A3-462B-8BE8-A57CF90697E1}" vid="{AB9E0C6E-2ECD-41E8-9D0A-ED0D12377CD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0A2498-0E80-4BD8-B955-2DA7BEA40D5A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6dc4bcd6-49db-4c07-9060-8acfc67cef9f"/>
    <ds:schemaRef ds:uri="http://www.w3.org/XML/1998/namespace"/>
    <ds:schemaRef ds:uri="http://schemas.microsoft.com/office/infopath/2007/PartnerControls"/>
    <ds:schemaRef ds:uri="fb0879af-3eba-417a-a55a-ffe6dcd6ca77"/>
    <ds:schemaRef ds:uri="http://schemas.openxmlformats.org/package/2006/metadata/core-propertie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6B96E4C0-B315-4C7B-B90A-75B6C747CB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165FA1-54F4-4811-8922-8A0B396116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TF00915908</Template>
  <TotalTime>0</TotalTime>
  <Words>742</Words>
  <Application>Microsoft Office PowerPoint</Application>
  <PresentationFormat>Широкоэкранный</PresentationFormat>
  <Paragraphs>151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 2</vt:lpstr>
      <vt:lpstr>Рамка</vt:lpstr>
      <vt:lpstr> Ставрополькрайводоканал активно переходит на профессиональные стандарты</vt:lpstr>
      <vt:lpstr>Презентация PowerPoint</vt:lpstr>
      <vt:lpstr>Презентация PowerPoint</vt:lpstr>
      <vt:lpstr>По состоянию на 18 декабря 2019 года  в ГУП СК «Ставрополькрайводоканал»  применено 49  профессиональных стандартов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2019-07-16T05:49:37Z</dcterms:created>
  <dcterms:modified xsi:type="dcterms:W3CDTF">2019-12-20T13:59:45Z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